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2" r:id="rId1"/>
  </p:sldMasterIdLst>
  <p:notesMasterIdLst>
    <p:notesMasterId r:id="rId3"/>
  </p:notesMasterIdLst>
  <p:handoutMasterIdLst>
    <p:handoutMasterId r:id="rId4"/>
  </p:handoutMasterIdLst>
  <p:sldIdLst>
    <p:sldId id="280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76"/>
    <a:srgbClr val="FFFF99"/>
    <a:srgbClr val="FECB00"/>
    <a:srgbClr val="95A9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10" autoAdjust="0"/>
    <p:restoredTop sz="97055" autoAdjust="0"/>
  </p:normalViewPr>
  <p:slideViewPr>
    <p:cSldViewPr>
      <p:cViewPr>
        <p:scale>
          <a:sx n="100" d="100"/>
          <a:sy n="100" d="100"/>
        </p:scale>
        <p:origin x="-1554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922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62" cy="465141"/>
          </a:xfrm>
          <a:prstGeom prst="rect">
            <a:avLst/>
          </a:prstGeom>
        </p:spPr>
        <p:txBody>
          <a:bodyPr vert="horz" lIns="93169" tIns="46584" rIns="93169" bIns="46584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1"/>
            <a:ext cx="3038162" cy="465141"/>
          </a:xfrm>
          <a:prstGeom prst="rect">
            <a:avLst/>
          </a:prstGeom>
        </p:spPr>
        <p:txBody>
          <a:bodyPr vert="horz" lIns="93169" tIns="46584" rIns="93169" bIns="46584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35D8956-BE7D-4941-BB1C-C07EC404DDB2}" type="datetimeFigureOut">
              <a:rPr lang="en-US"/>
              <a:pPr>
                <a:defRPr/>
              </a:pPr>
              <a:t>2/25/2015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62"/>
            <a:ext cx="3038162" cy="465141"/>
          </a:xfrm>
          <a:prstGeom prst="rect">
            <a:avLst/>
          </a:prstGeom>
        </p:spPr>
        <p:txBody>
          <a:bodyPr vert="horz" lIns="93169" tIns="46584" rIns="93169" bIns="46584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29662"/>
            <a:ext cx="3038162" cy="465141"/>
          </a:xfrm>
          <a:prstGeom prst="rect">
            <a:avLst/>
          </a:prstGeom>
        </p:spPr>
        <p:txBody>
          <a:bodyPr vert="horz" lIns="93169" tIns="46584" rIns="93169" bIns="46584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84E0056-B7C4-4E05-8C2F-9F31184232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8829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62" cy="465141"/>
          </a:xfrm>
          <a:prstGeom prst="rect">
            <a:avLst/>
          </a:prstGeom>
        </p:spPr>
        <p:txBody>
          <a:bodyPr vert="horz" lIns="93169" tIns="46584" rIns="93169" bIns="46584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634" y="1"/>
            <a:ext cx="3038162" cy="465141"/>
          </a:xfrm>
          <a:prstGeom prst="rect">
            <a:avLst/>
          </a:prstGeom>
        </p:spPr>
        <p:txBody>
          <a:bodyPr vert="horz" lIns="93169" tIns="46584" rIns="93169" bIns="46584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031B5BA-B321-47D0-AACD-FC9F6EC57E3E}" type="datetimeFigureOut">
              <a:rPr lang="en-US"/>
              <a:pPr>
                <a:defRPr/>
              </a:pPr>
              <a:t>2/25/2015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9" tIns="46584" rIns="93169" bIns="46584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62" y="4416430"/>
            <a:ext cx="5607678" cy="4183059"/>
          </a:xfrm>
          <a:prstGeom prst="rect">
            <a:avLst/>
          </a:prstGeom>
        </p:spPr>
        <p:txBody>
          <a:bodyPr vert="horz" lIns="93169" tIns="46584" rIns="93169" bIns="465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62"/>
            <a:ext cx="3038162" cy="465141"/>
          </a:xfrm>
          <a:prstGeom prst="rect">
            <a:avLst/>
          </a:prstGeom>
        </p:spPr>
        <p:txBody>
          <a:bodyPr vert="horz" lIns="93169" tIns="46584" rIns="93169" bIns="46584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634" y="8829662"/>
            <a:ext cx="3038162" cy="465141"/>
          </a:xfrm>
          <a:prstGeom prst="rect">
            <a:avLst/>
          </a:prstGeom>
        </p:spPr>
        <p:txBody>
          <a:bodyPr vert="horz" lIns="93169" tIns="46584" rIns="93169" bIns="46584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A7F8381-AAAB-4643-A762-36EDAEA5C6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021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C4020A5-A2AE-4DC5-910D-D7616D5BD32B}" type="slidenum">
              <a:rPr lang="en-US" smtClean="0">
                <a:latin typeface="Arial" pitchFamily="34" charset="0"/>
              </a:rPr>
              <a:pPr/>
              <a:t>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0463" y="723900"/>
            <a:ext cx="4681537" cy="3511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4449" y="4441722"/>
            <a:ext cx="5151874" cy="4131199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3838" y="0"/>
            <a:ext cx="6380162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wmf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1" descr="Pitch Template Revision_banner.jpg"/>
          <p:cNvPicPr>
            <a:picLocks noChangeAspect="1"/>
          </p:cNvPicPr>
          <p:nvPr/>
        </p:nvPicPr>
        <p:blipFill>
          <a:blip r:embed="rId4" cstate="print">
            <a:lum bright="-10000"/>
          </a:blip>
          <a:srcRect/>
          <a:stretch>
            <a:fillRect/>
          </a:stretch>
        </p:blipFill>
        <p:spPr bwMode="auto">
          <a:xfrm>
            <a:off x="0" y="-214313"/>
            <a:ext cx="9144000" cy="1343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13" descr="NAVSUP Corporate logo.wm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" y="46038"/>
            <a:ext cx="2339975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0" y="1189038"/>
            <a:ext cx="9144000" cy="0"/>
          </a:xfrm>
          <a:prstGeom prst="line">
            <a:avLst/>
          </a:prstGeom>
          <a:ln w="9525">
            <a:solidFill>
              <a:srgbClr val="FECB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477000"/>
            <a:ext cx="9144000" cy="228600"/>
          </a:xfrm>
          <a:prstGeom prst="rect">
            <a:avLst/>
          </a:prstGeom>
          <a:solidFill>
            <a:srgbClr val="FEC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2C76"/>
              </a:solidFill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0" y="6427788"/>
            <a:ext cx="8534400" cy="577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25000"/>
              </a:spcBef>
              <a:defRPr/>
            </a:pPr>
            <a:r>
              <a:rPr lang="en-US" sz="1400" b="1" i="1" dirty="0" smtClean="0">
                <a:solidFill>
                  <a:srgbClr val="002C76"/>
                </a:solidFill>
                <a:latin typeface="Helvetica" pitchFamily="34" charset="0"/>
              </a:rPr>
              <a:t>Ready,</a:t>
            </a:r>
            <a:r>
              <a:rPr lang="en-US" sz="1400" b="1" i="1" baseline="0" dirty="0" smtClean="0">
                <a:solidFill>
                  <a:srgbClr val="002C76"/>
                </a:solidFill>
                <a:latin typeface="Helvetica" pitchFamily="34" charset="0"/>
              </a:rPr>
              <a:t> Resourceful, Responsive!</a:t>
            </a:r>
          </a:p>
          <a:p>
            <a:pPr algn="r">
              <a:spcBef>
                <a:spcPct val="25000"/>
              </a:spcBef>
              <a:defRPr/>
            </a:pPr>
            <a:endParaRPr lang="en-US" sz="1400" b="1" i="1" dirty="0">
              <a:solidFill>
                <a:srgbClr val="002C76"/>
              </a:solidFill>
              <a:latin typeface="Helvetic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8" r:id="rId1"/>
    <p:sldLayoutId id="2147484573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702675" y="6400800"/>
            <a:ext cx="441325" cy="2873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229A8534-8FBC-4F0D-89A3-B8EC6A0272AA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3838" y="152400"/>
            <a:ext cx="6380162" cy="914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Lessons Learned from U.S. Postal Service’s Internet Change of Address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953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000" dirty="0"/>
              <a:t>Billing </a:t>
            </a:r>
            <a:r>
              <a:rPr lang="en-US" sz="3000" dirty="0" smtClean="0"/>
              <a:t>address </a:t>
            </a:r>
            <a:r>
              <a:rPr lang="en-US" sz="3000" dirty="0"/>
              <a:t>of </a:t>
            </a:r>
            <a:r>
              <a:rPr lang="en-US" sz="3000" dirty="0" smtClean="0"/>
              <a:t>credit card used </a:t>
            </a:r>
            <a:r>
              <a:rPr lang="en-US" sz="3000" dirty="0"/>
              <a:t>for </a:t>
            </a:r>
            <a:r>
              <a:rPr lang="en-US" sz="3000" dirty="0" smtClean="0"/>
              <a:t>identity verification </a:t>
            </a:r>
            <a:r>
              <a:rPr lang="en-US" sz="3000" dirty="0"/>
              <a:t>must match S</a:t>
            </a:r>
            <a:r>
              <a:rPr lang="en-US" sz="3000" dirty="0" smtClean="0"/>
              <a:t>hip's </a:t>
            </a:r>
            <a:r>
              <a:rPr lang="en-US" sz="3000" dirty="0"/>
              <a:t>address, or a hard copy Postal Service Form </a:t>
            </a:r>
            <a:r>
              <a:rPr lang="en-US" sz="3000" dirty="0" smtClean="0"/>
              <a:t>3575 (available from </a:t>
            </a:r>
            <a:r>
              <a:rPr lang="en-US" sz="3000" smtClean="0"/>
              <a:t>the FPO) </a:t>
            </a:r>
            <a:r>
              <a:rPr lang="en-US" sz="3000" dirty="0"/>
              <a:t>will be required for the change of </a:t>
            </a:r>
            <a:r>
              <a:rPr lang="en-US" sz="3000" dirty="0" smtClean="0"/>
              <a:t>address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/>
              <a:t>Only ".mil" or ".gov" email addresses will work on USPS iCOA and not the </a:t>
            </a:r>
            <a:r>
              <a:rPr lang="en-US" sz="3000" dirty="0" smtClean="0"/>
              <a:t>Sailor's / CIVMAR’s "personal</a:t>
            </a:r>
            <a:r>
              <a:rPr lang="en-US" sz="3000" dirty="0"/>
              <a:t>" (AOL, Yahoo, Hotmail) email account</a:t>
            </a:r>
            <a:r>
              <a:rPr lang="en-US" sz="3000" dirty="0" smtClean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/>
              <a:t>The USPS iCOA cannot be used to change addresses from the </a:t>
            </a:r>
            <a:r>
              <a:rPr lang="en-US" sz="3000" dirty="0" smtClean="0"/>
              <a:t>Ship's </a:t>
            </a:r>
            <a:r>
              <a:rPr lang="en-US" sz="3000" dirty="0"/>
              <a:t>old "non-standardized" address to their new virtual mailbox address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Pag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37558</TotalTime>
  <Words>106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Title Page</vt:lpstr>
      <vt:lpstr>   Lessons Learned from U.S. Postal Service’s Internet Change of Address</vt:lpstr>
    </vt:vector>
  </TitlesOfParts>
  <Company>NMCI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lee.singer</dc:creator>
  <cp:lastModifiedBy>Telles, Gabriel CIV NAVSUP</cp:lastModifiedBy>
  <cp:revision>1308</cp:revision>
  <cp:lastPrinted>2015-02-24T20:11:33Z</cp:lastPrinted>
  <dcterms:created xsi:type="dcterms:W3CDTF">2010-08-12T17:55:51Z</dcterms:created>
  <dcterms:modified xsi:type="dcterms:W3CDTF">2015-02-25T14:05:24Z</dcterms:modified>
</cp:coreProperties>
</file>